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78" r:id="rId6"/>
    <p:sldId id="277" r:id="rId7"/>
    <p:sldId id="276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24F5A-CE86-48E7-9744-70921544AD8D}" type="datetimeFigureOut">
              <a:rPr lang="fa-IR" smtClean="0"/>
              <a:t>07/15/1441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409C-BC0B-4B8B-9B65-588877B6E4EC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1800" b="1" smtClean="0"/>
              <a:t>طراحی اختمان های چوبی</a:t>
            </a:r>
            <a:endParaRPr lang="en-US" sz="1800" b="1" smtClean="0"/>
          </a:p>
          <a:p>
            <a:r>
              <a:rPr lang="fa-IR" sz="1800" b="1" dirty="0" smtClean="0"/>
              <a:t>ظرافت </a:t>
            </a:r>
            <a:r>
              <a:rPr lang="fa-IR" sz="1800" b="1" dirty="0"/>
              <a:t>د ر ساختمانهای چوبی -</a:t>
            </a:r>
          </a:p>
          <a:p>
            <a:r>
              <a:rPr lang="fa-IR" sz="1800" b="1" dirty="0" smtClean="0"/>
              <a:t>تیر </a:t>
            </a:r>
            <a:r>
              <a:rPr lang="fa-IR" sz="1800" b="1" dirty="0"/>
              <a:t>های چوبی مقاوم ساختمانی ®</a:t>
            </a:r>
          </a:p>
          <a:p>
            <a:r>
              <a:rPr lang="fa-IR" sz="1800" b="1" dirty="0"/>
              <a:t>ساده ترین و مطمئن ترین امکان برای بکارگیری صحیح چوبهای ساختمانی در ساختمانهای چوبی مدرن،</a:t>
            </a:r>
          </a:p>
          <a:p>
            <a:r>
              <a:rPr lang="fa-IR" sz="1800" b="1" dirty="0"/>
              <a:t>استفاده از تیر های چوبی مقاوم ساختمانی </a:t>
            </a:r>
            <a:r>
              <a:rPr lang="en-US" sz="1800" b="1" dirty="0"/>
              <a:t>KVH® </a:t>
            </a:r>
            <a:r>
              <a:rPr lang="fa-IR" sz="1800" b="1" dirty="0"/>
              <a:t>است</a:t>
            </a:r>
            <a:endParaRPr lang="fa-IR" sz="1800" dirty="0"/>
          </a:p>
        </p:txBody>
      </p:sp>
      <p:sp>
        <p:nvSpPr>
          <p:cNvPr id="4" name="Rectangle 3"/>
          <p:cNvSpPr/>
          <p:nvPr/>
        </p:nvSpPr>
        <p:spPr>
          <a:xfrm>
            <a:off x="4000496" y="221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dirty="0"/>
              <a:t>تیر های چوبی مقاوم </a:t>
            </a:r>
            <a:r>
              <a:rPr lang="fa-IR" dirty="0" smtClean="0"/>
              <a:t>ساختمانی، </a:t>
            </a:r>
            <a:r>
              <a:rPr lang="fa-IR" dirty="0"/>
              <a:t>تولیداتی </a:t>
            </a:r>
            <a:r>
              <a:rPr lang="fa-IR" dirty="0" smtClean="0"/>
              <a:t>است</a:t>
            </a:r>
            <a:endParaRPr lang="fa-IR" dirty="0"/>
          </a:p>
          <a:p>
            <a:r>
              <a:rPr lang="fa-IR" dirty="0"/>
              <a:t>برای </a:t>
            </a:r>
            <a:r>
              <a:rPr lang="fa-IR" dirty="0" smtClean="0"/>
              <a:t>پاسخ </a:t>
            </a:r>
            <a:r>
              <a:rPr lang="fa-IR" dirty="0"/>
              <a:t>به </a:t>
            </a:r>
            <a:r>
              <a:rPr lang="fa-IR" dirty="0" smtClean="0"/>
              <a:t>خواسته </a:t>
            </a:r>
            <a:r>
              <a:rPr lang="fa-IR" dirty="0"/>
              <a:t>ها و توقعات بالا در </a:t>
            </a:r>
            <a:r>
              <a:rPr lang="fa-IR" dirty="0" smtClean="0"/>
              <a:t>سازه</a:t>
            </a:r>
            <a:endParaRPr lang="fa-IR" dirty="0"/>
          </a:p>
          <a:p>
            <a:r>
              <a:rPr lang="fa-IR" dirty="0"/>
              <a:t>های چوبی معاصر.</a:t>
            </a:r>
          </a:p>
          <a:p>
            <a:r>
              <a:rPr lang="fa-IR" dirty="0"/>
              <a:t>فرم </a:t>
            </a:r>
            <a:r>
              <a:rPr lang="fa-IR" dirty="0" smtClean="0"/>
              <a:t>اس توار</a:t>
            </a:r>
            <a:r>
              <a:rPr lang="fa-IR" dirty="0"/>
              <a:t>، تطبیق دقیق اندازه ها با خطای نسبی</a:t>
            </a:r>
          </a:p>
          <a:p>
            <a:r>
              <a:rPr lang="fa-IR" dirty="0"/>
              <a:t>تعری </a:t>
            </a:r>
            <a:r>
              <a:rPr lang="fa-IR" dirty="0" smtClean="0"/>
              <a:t>فشده</a:t>
            </a:r>
            <a:r>
              <a:rPr lang="fa-IR" dirty="0"/>
              <a:t>، ای </a:t>
            </a:r>
            <a:r>
              <a:rPr lang="fa-IR" dirty="0" smtClean="0"/>
              <a:t>ن </a:t>
            </a:r>
            <a:r>
              <a:rPr lang="fa-IR" dirty="0"/>
              <a:t>تیرها را </a:t>
            </a:r>
            <a:r>
              <a:rPr lang="fa-IR" dirty="0" smtClean="0"/>
              <a:t>ب ا تیرهای معمولی</a:t>
            </a:r>
            <a:endParaRPr lang="fa-IR" dirty="0"/>
          </a:p>
          <a:p>
            <a:r>
              <a:rPr lang="fa-IR" dirty="0"/>
              <a:t>ساختمانی متمایز می کند</a:t>
            </a:r>
            <a:r>
              <a:rPr lang="fa-IR" dirty="0" smtClean="0"/>
              <a:t>.</a:t>
            </a:r>
            <a:endParaRPr lang="fa-IR" dirty="0"/>
          </a:p>
        </p:txBody>
      </p:sp>
      <p:pic>
        <p:nvPicPr>
          <p:cNvPr id="5" name="Picture 4" descr="rustic-cabin-design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6650"/>
            <a:ext cx="4876800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525963"/>
          </a:xfrm>
        </p:spPr>
        <p:txBody>
          <a:bodyPr>
            <a:noAutofit/>
          </a:bodyPr>
          <a:lstStyle/>
          <a:p>
            <a:r>
              <a:rPr lang="fa-IR" b="1" dirty="0" smtClean="0"/>
              <a:t>انواع مقاطع و ابعاد</a:t>
            </a:r>
          </a:p>
          <a:p>
            <a:r>
              <a:rPr lang="fa-IR" sz="2000" dirty="0" smtClean="0"/>
              <a:t>به </a:t>
            </a:r>
            <a:r>
              <a:rPr lang="fa-IR" sz="2000" dirty="0"/>
              <a:t>غیر از تیرهای راست گلولام با ابعاد مقطع استاندارد،</a:t>
            </a:r>
          </a:p>
          <a:p>
            <a:r>
              <a:rPr lang="fa-IR" sz="2000" dirty="0"/>
              <a:t>تولید کنندگان می توانند تیرهای گلولام با ابعا د و اشکال</a:t>
            </a:r>
          </a:p>
          <a:p>
            <a:r>
              <a:rPr lang="fa-IR" sz="2000" dirty="0" smtClean="0"/>
              <a:t>مخصوص </a:t>
            </a:r>
            <a:r>
              <a:rPr lang="fa-IR" sz="2000" dirty="0"/>
              <a:t>طبق نیاز های هر </a:t>
            </a:r>
            <a:r>
              <a:rPr lang="fa-IR" sz="2000" dirty="0" smtClean="0"/>
              <a:t>پروژه </a:t>
            </a:r>
            <a:r>
              <a:rPr lang="fa-IR" sz="2000" dirty="0"/>
              <a:t>عرضه کنند. بطو ر</a:t>
            </a:r>
          </a:p>
          <a:p>
            <a:r>
              <a:rPr lang="fa-IR" sz="2000" dirty="0"/>
              <a:t>مثال، قوس های چوبی، قطعات چوبی انحنادار</a:t>
            </a:r>
          </a:p>
          <a:p>
            <a:r>
              <a:rPr lang="fa-IR" sz="2000" b="1" dirty="0"/>
              <a:t>کاربرد</a:t>
            </a:r>
          </a:p>
          <a:p>
            <a:r>
              <a:rPr lang="fa-IR" sz="2000" dirty="0"/>
              <a:t>تیرهای </a:t>
            </a:r>
            <a:r>
              <a:rPr lang="fa-IR" sz="2000" dirty="0" smtClean="0"/>
              <a:t>گلولام </a:t>
            </a:r>
            <a:r>
              <a:rPr lang="fa-IR" sz="2000" dirty="0"/>
              <a:t>را می توان تر </a:t>
            </a:r>
            <a:r>
              <a:rPr lang="fa-IR" sz="2000" dirty="0" smtClean="0"/>
              <a:t>جیحا </a:t>
            </a:r>
            <a:r>
              <a:rPr lang="fa-IR" sz="2000" dirty="0"/>
              <a:t>در موارد زیر بکار</a:t>
            </a:r>
          </a:p>
          <a:p>
            <a:r>
              <a:rPr lang="fa-IR" sz="2000" dirty="0"/>
              <a:t>برد:</a:t>
            </a:r>
          </a:p>
          <a:p>
            <a:r>
              <a:rPr lang="en-US" sz="2000" dirty="0"/>
              <a:t>l </a:t>
            </a:r>
            <a:r>
              <a:rPr lang="fa-IR" sz="2000" dirty="0" smtClean="0"/>
              <a:t>خانه سازی</a:t>
            </a:r>
            <a:r>
              <a:rPr lang="fa-IR" sz="2000" dirty="0"/>
              <a:t>، جائیکه </a:t>
            </a:r>
            <a:r>
              <a:rPr lang="fa-IR" sz="2000" dirty="0" smtClean="0"/>
              <a:t>مستلزم </a:t>
            </a:r>
            <a:r>
              <a:rPr lang="fa-IR" sz="2000" dirty="0"/>
              <a:t>مقاومت </a:t>
            </a:r>
            <a:r>
              <a:rPr lang="fa-IR" sz="2000" dirty="0" smtClean="0"/>
              <a:t>بالا </a:t>
            </a:r>
            <a:r>
              <a:rPr lang="fa-IR" sz="2000" dirty="0"/>
              <a:t>و فرم</a:t>
            </a:r>
          </a:p>
          <a:p>
            <a:r>
              <a:rPr lang="fa-IR" sz="2000" dirty="0"/>
              <a:t>استوار با کمترین ترک می باشد</a:t>
            </a:r>
            <a:r>
              <a:rPr lang="fa-IR" sz="2000" dirty="0" smtClean="0"/>
              <a:t>.</a:t>
            </a:r>
            <a:endParaRPr lang="fa-I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143380"/>
            <a:ext cx="750099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b="1" dirty="0" smtClean="0"/>
              <a:t>انواع مقاطع و ابعاد</a:t>
            </a:r>
            <a:br>
              <a:rPr lang="fa-IR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 </a:t>
            </a:r>
            <a:r>
              <a:rPr lang="fa-IR" sz="2000" dirty="0" smtClean="0"/>
              <a:t>بعنوان اعضای باربر برای دهانه های بزرگ و بارهای</a:t>
            </a:r>
          </a:p>
          <a:p>
            <a:r>
              <a:rPr lang="fa-IR" sz="2000" dirty="0" smtClean="0"/>
              <a:t>زیاد</a:t>
            </a:r>
          </a:p>
          <a:p>
            <a:r>
              <a:rPr lang="en-US" sz="2000" dirty="0" smtClean="0"/>
              <a:t>l </a:t>
            </a:r>
            <a:r>
              <a:rPr lang="fa-IR" sz="2000" dirty="0" smtClean="0"/>
              <a:t>اعضای ساختمانی در جاهای آشکار و نمایان مستلزم</a:t>
            </a:r>
          </a:p>
          <a:p>
            <a:r>
              <a:rPr lang="fa-IR" sz="2000" dirty="0" smtClean="0"/>
              <a:t>ظرافت و زیبایی</a:t>
            </a:r>
          </a:p>
          <a:p>
            <a:r>
              <a:rPr lang="en-US" sz="2000" dirty="0" smtClean="0"/>
              <a:t>l </a:t>
            </a:r>
            <a:r>
              <a:rPr lang="fa-IR" sz="2000" dirty="0" smtClean="0"/>
              <a:t>سازه های بزرگ و سالن های ورزشی</a:t>
            </a:r>
          </a:p>
          <a:p>
            <a:r>
              <a:rPr lang="en-US" sz="2000" dirty="0" smtClean="0"/>
              <a:t>l </a:t>
            </a:r>
            <a:r>
              <a:rPr lang="fa-IR" sz="2000" dirty="0" smtClean="0"/>
              <a:t>پل ها، برج ها و ساختمان های مخصوص دیگر</a:t>
            </a:r>
          </a:p>
          <a:p>
            <a:r>
              <a:rPr lang="en-US" sz="2000" dirty="0" smtClean="0"/>
              <a:t>l </a:t>
            </a:r>
            <a:r>
              <a:rPr lang="fa-IR" sz="2000" dirty="0" smtClean="0"/>
              <a:t>انواع تیر و ستون برای خانه سازی و ساختمان های</a:t>
            </a:r>
          </a:p>
          <a:p>
            <a:r>
              <a:rPr lang="fa-IR" sz="2000" dirty="0" smtClean="0"/>
              <a:t>تجاری</a:t>
            </a:r>
          </a:p>
          <a:p>
            <a:r>
              <a:rPr lang="fa-IR" sz="2000" dirty="0" smtClean="0"/>
              <a:t>برای اطلاعات بیشتر در باره تیرهای گلولام می توانید به</a:t>
            </a:r>
          </a:p>
          <a:p>
            <a:r>
              <a:rPr lang="fa-IR" sz="2000" dirty="0" smtClean="0"/>
              <a:t>وب سایت ما مراجعه نمائید.</a:t>
            </a:r>
          </a:p>
          <a:p>
            <a:endParaRPr lang="fa-I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2861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تولید با کیفیت کنترل </a:t>
            </a:r>
            <a:r>
              <a:rPr lang="fa-IR" b="1" dirty="0" smtClean="0"/>
              <a:t>شده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6" y="1600200"/>
            <a:ext cx="3257544" cy="4525963"/>
          </a:xfrm>
        </p:spPr>
        <p:txBody>
          <a:bodyPr/>
          <a:lstStyle/>
          <a:p>
            <a:r>
              <a:rPr lang="fa-IR" sz="2000" dirty="0" smtClean="0"/>
              <a:t>تولید </a:t>
            </a:r>
            <a:r>
              <a:rPr lang="fa-IR" sz="2000" dirty="0"/>
              <a:t>تیر </a:t>
            </a:r>
            <a:r>
              <a:rPr lang="fa-IR" sz="2000" dirty="0" smtClean="0"/>
              <a:t>های </a:t>
            </a:r>
            <a:r>
              <a:rPr lang="fa-IR" sz="2000" dirty="0"/>
              <a:t>چوبی مقاوم </a:t>
            </a:r>
            <a:r>
              <a:rPr lang="fa-IR" sz="2000" dirty="0" smtClean="0"/>
              <a:t>همواره </a:t>
            </a:r>
            <a:r>
              <a:rPr lang="fa-IR" sz="2000" dirty="0"/>
              <a:t>تحت کنترل</a:t>
            </a:r>
          </a:p>
          <a:p>
            <a:r>
              <a:rPr lang="fa-IR" sz="2000" dirty="0" smtClean="0"/>
              <a:t>شدید </a:t>
            </a:r>
            <a:r>
              <a:rPr lang="fa-IR" sz="2000" dirty="0"/>
              <a:t>صورت میگیرد. کنترل کیفیت از طریق کنترل</a:t>
            </a:r>
          </a:p>
          <a:p>
            <a:r>
              <a:rPr lang="fa-IR" sz="2000" dirty="0"/>
              <a:t>اولیه توسط کارگاه تولید کننده، کنترل مستمر توسط</a:t>
            </a:r>
          </a:p>
          <a:p>
            <a:r>
              <a:rPr lang="fa-IR" sz="2000" dirty="0"/>
              <a:t>خود کارگاه و </a:t>
            </a:r>
            <a:r>
              <a:rPr lang="fa-IR" sz="2000" dirty="0" smtClean="0"/>
              <a:t>موسسات </a:t>
            </a:r>
            <a:r>
              <a:rPr lang="fa-IR" sz="2000" dirty="0"/>
              <a:t>مستقل کنترل کیفیت مواد</a:t>
            </a:r>
          </a:p>
          <a:p>
            <a:r>
              <a:rPr lang="fa-IR" sz="2000" dirty="0"/>
              <a:t>انجام می گیرند</a:t>
            </a:r>
            <a:r>
              <a:rPr lang="fa-IR" dirty="0"/>
              <a:t>.</a:t>
            </a:r>
          </a:p>
        </p:txBody>
      </p:sp>
      <p:pic>
        <p:nvPicPr>
          <p:cNvPr id="4" name="Picture 3" descr="Picture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5072098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/>
              <a:t>انواع مقاطع و </a:t>
            </a:r>
            <a:r>
              <a:rPr lang="fa-IR" b="1" dirty="0" smtClean="0"/>
              <a:t>ابعاد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>
            <a:normAutofit fontScale="85000" lnSpcReduction="10000"/>
          </a:bodyPr>
          <a:lstStyle/>
          <a:p>
            <a:r>
              <a:rPr lang="fa-IR" sz="2400" b="1" dirty="0"/>
              <a:t>تیرهای چوبی </a:t>
            </a:r>
            <a:r>
              <a:rPr lang="en-US" sz="2400" b="1" dirty="0"/>
              <a:t>KVH® </a:t>
            </a:r>
            <a:r>
              <a:rPr lang="fa-IR" sz="2400" b="1" dirty="0"/>
              <a:t>با ابعاد مقطع </a:t>
            </a:r>
            <a:r>
              <a:rPr lang="fa-IR" sz="2400" b="1" dirty="0" smtClean="0"/>
              <a:t>استاندار </a:t>
            </a:r>
            <a:r>
              <a:rPr lang="fa-IR" sz="2400" b="1" dirty="0"/>
              <a:t>شده</a:t>
            </a:r>
          </a:p>
          <a:p>
            <a:r>
              <a:rPr lang="fa-IR" sz="2400" dirty="0"/>
              <a:t>تولید می </a:t>
            </a:r>
            <a:r>
              <a:rPr lang="fa-IR" sz="2400" dirty="0" smtClean="0"/>
              <a:t>شوند</a:t>
            </a:r>
            <a:r>
              <a:rPr lang="fa-IR" sz="2400" dirty="0"/>
              <a:t>. با این ابعاد مقطع </a:t>
            </a:r>
            <a:r>
              <a:rPr lang="fa-IR" sz="2400" dirty="0" smtClean="0"/>
              <a:t>استاندار </a:t>
            </a:r>
            <a:r>
              <a:rPr lang="fa-IR" sz="2400" dirty="0"/>
              <a:t>شده</a:t>
            </a:r>
          </a:p>
          <a:p>
            <a:r>
              <a:rPr lang="fa-IR" sz="2400" dirty="0"/>
              <a:t>می توان بیش </a:t>
            </a:r>
            <a:r>
              <a:rPr lang="fa-IR" sz="2400" dirty="0" smtClean="0"/>
              <a:t>ترین ساختمان </a:t>
            </a:r>
            <a:r>
              <a:rPr lang="fa-IR" sz="2400" dirty="0"/>
              <a:t>ها را با این چوبها ی</a:t>
            </a:r>
          </a:p>
          <a:p>
            <a:r>
              <a:rPr lang="fa-IR" sz="2400" dirty="0"/>
              <a:t>مدرن ساختمانی ساخت. تیرهای چوبی </a:t>
            </a:r>
            <a:r>
              <a:rPr lang="en-US" sz="2400" dirty="0"/>
              <a:t>KVH® </a:t>
            </a:r>
            <a:r>
              <a:rPr lang="fa-IR" sz="2400" dirty="0"/>
              <a:t>رنده</a:t>
            </a:r>
          </a:p>
          <a:p>
            <a:r>
              <a:rPr lang="fa-IR" sz="2400" dirty="0"/>
              <a:t>و صاف شده با کناره های هموار عرضه می شوند.</a:t>
            </a:r>
          </a:p>
          <a:p>
            <a:r>
              <a:rPr lang="fa-IR" sz="2400" dirty="0"/>
              <a:t>این تیرها در طول های </a:t>
            </a:r>
            <a:r>
              <a:rPr lang="fa-IR" sz="2400" dirty="0" smtClean="0"/>
              <a:t>استاندارد </a:t>
            </a:r>
            <a:r>
              <a:rPr lang="fa-IR" sz="2400" dirty="0"/>
              <a:t>تا 13 متر موجود</a:t>
            </a:r>
          </a:p>
          <a:p>
            <a:r>
              <a:rPr lang="fa-IR" sz="2400" dirty="0"/>
              <a:t>می </a:t>
            </a:r>
            <a:r>
              <a:rPr lang="fa-IR" sz="2400" dirty="0" smtClean="0"/>
              <a:t>باشد</a:t>
            </a:r>
            <a:r>
              <a:rPr lang="fa-IR" sz="2400" dirty="0"/>
              <a:t>. </a:t>
            </a:r>
            <a:r>
              <a:rPr lang="fa-IR" sz="2400" dirty="0" smtClean="0"/>
              <a:t>انواع </a:t>
            </a:r>
            <a:r>
              <a:rPr lang="fa-IR" sz="2400" dirty="0"/>
              <a:t>واحد های </a:t>
            </a:r>
            <a:r>
              <a:rPr lang="fa-IR" sz="2400" dirty="0" smtClean="0"/>
              <a:t>بسته بندی </a:t>
            </a:r>
            <a:r>
              <a:rPr lang="fa-IR" sz="2400" dirty="0"/>
              <a:t>از طرف</a:t>
            </a:r>
          </a:p>
          <a:p>
            <a:r>
              <a:rPr lang="fa-IR" sz="2400" dirty="0"/>
              <a:t>تولیدکننده مشخص می شود.</a:t>
            </a:r>
          </a:p>
        </p:txBody>
      </p:sp>
      <p:pic>
        <p:nvPicPr>
          <p:cNvPr id="4" name="Picture 3" descr="160259-2009-8-2-10-52-4.gi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4286250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pPr algn="r"/>
            <a:r>
              <a:rPr lang="fa-IR" b="1" dirty="0"/>
              <a:t>کاربرد و انواع </a:t>
            </a:r>
            <a:r>
              <a:rPr lang="fa-IR" b="1" dirty="0" smtClean="0"/>
              <a:t>تولیدات</a:t>
            </a:r>
            <a:r>
              <a:rPr lang="en-US" b="1" dirty="0"/>
              <a:t>KVH®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412" y="928670"/>
            <a:ext cx="9544088" cy="4840303"/>
          </a:xfrm>
        </p:spPr>
        <p:txBody>
          <a:bodyPr>
            <a:noAutofit/>
          </a:bodyPr>
          <a:lstStyle/>
          <a:p>
            <a:r>
              <a:rPr lang="fa-IR" sz="1600" dirty="0"/>
              <a:t>با توجه به چگونگی استفاده از چوب دو نوع کالا تولید</a:t>
            </a:r>
          </a:p>
          <a:p>
            <a:r>
              <a:rPr lang="fa-IR" sz="1600" dirty="0"/>
              <a:t>می شود که کیفیت </a:t>
            </a:r>
            <a:r>
              <a:rPr lang="fa-IR" sz="1600" dirty="0" smtClean="0"/>
              <a:t>سطح </a:t>
            </a:r>
            <a:r>
              <a:rPr lang="fa-IR" sz="1600" dirty="0"/>
              <a:t>آنها اساسا از هم متمایز می</a:t>
            </a:r>
          </a:p>
          <a:p>
            <a:r>
              <a:rPr lang="fa-IR" sz="1600" dirty="0"/>
              <a:t>باشند:</a:t>
            </a:r>
          </a:p>
          <a:p>
            <a:r>
              <a:rPr lang="en-US" sz="1600" b="1" dirty="0"/>
              <a:t>KVH® - Si l </a:t>
            </a:r>
            <a:r>
              <a:rPr lang="fa-IR" sz="1600" b="1" dirty="0"/>
              <a:t>تیرهای چوبی جهت استفاده در جاهای</a:t>
            </a:r>
          </a:p>
          <a:p>
            <a:r>
              <a:rPr lang="fa-IR" sz="1600" dirty="0"/>
              <a:t>آشکار و نمایان مانند بام، سقف های چوبی، پارتیشن</a:t>
            </a:r>
          </a:p>
          <a:p>
            <a:r>
              <a:rPr lang="fa-IR" sz="1600" dirty="0"/>
              <a:t>ها</a:t>
            </a:r>
          </a:p>
          <a:p>
            <a:r>
              <a:rPr lang="en-US" sz="1600" b="1" dirty="0"/>
              <a:t>KVH® - </a:t>
            </a:r>
            <a:r>
              <a:rPr lang="en-US" sz="1600" b="1" dirty="0" err="1"/>
              <a:t>Nsi</a:t>
            </a:r>
            <a:r>
              <a:rPr lang="en-US" sz="1600" b="1" dirty="0"/>
              <a:t> l </a:t>
            </a:r>
            <a:r>
              <a:rPr lang="fa-IR" sz="1600" b="1" dirty="0" smtClean="0"/>
              <a:t>تیرهای </a:t>
            </a:r>
            <a:r>
              <a:rPr lang="fa-IR" sz="1600" b="1" dirty="0"/>
              <a:t>چوبی برای بکار گیری درمکان</a:t>
            </a:r>
          </a:p>
          <a:p>
            <a:r>
              <a:rPr lang="fa-IR" sz="1600" dirty="0"/>
              <a:t>های </a:t>
            </a:r>
            <a:r>
              <a:rPr lang="fa-IR" sz="1600" dirty="0" smtClean="0"/>
              <a:t>غیر </a:t>
            </a:r>
            <a:r>
              <a:rPr lang="fa-IR" sz="1600" dirty="0"/>
              <a:t>نمای </a:t>
            </a:r>
            <a:r>
              <a:rPr lang="fa-IR" sz="1600" dirty="0" smtClean="0"/>
              <a:t>ساختمان مانند اعضای </a:t>
            </a:r>
            <a:r>
              <a:rPr lang="fa-IR" sz="1600" dirty="0"/>
              <a:t>باربر و</a:t>
            </a:r>
          </a:p>
          <a:p>
            <a:r>
              <a:rPr lang="fa-IR" sz="1600" dirty="0"/>
              <a:t>دیوارهای باد بند</a:t>
            </a:r>
          </a:p>
          <a:p>
            <a:r>
              <a:rPr lang="fa-IR" sz="1600" dirty="0"/>
              <a:t>تیرهای چوبی </a:t>
            </a:r>
            <a:r>
              <a:rPr lang="en-US" sz="1600" dirty="0"/>
              <a:t>KVH® </a:t>
            </a:r>
            <a:r>
              <a:rPr lang="fa-IR" sz="1600" dirty="0"/>
              <a:t>ترجیحا در موارد زیر </a:t>
            </a:r>
            <a:r>
              <a:rPr lang="fa-IR" sz="1600" dirty="0" smtClean="0"/>
              <a:t>استفاده </a:t>
            </a:r>
            <a:r>
              <a:rPr lang="fa-IR" sz="1600" dirty="0"/>
              <a:t>می</a:t>
            </a:r>
          </a:p>
          <a:p>
            <a:r>
              <a:rPr lang="fa-IR" sz="1600" dirty="0"/>
              <a:t>شوند:</a:t>
            </a:r>
          </a:p>
          <a:p>
            <a:r>
              <a:rPr lang="en-US" sz="1600" dirty="0"/>
              <a:t>l </a:t>
            </a:r>
            <a:r>
              <a:rPr lang="fa-IR" sz="1600" dirty="0"/>
              <a:t>سازه های چوبی باربر و باد بند مانند ستون، تیرهای</a:t>
            </a:r>
          </a:p>
          <a:p>
            <a:r>
              <a:rPr lang="fa-IR" sz="1600" dirty="0"/>
              <a:t>مورب بام، تیر و قاب / اسکلت</a:t>
            </a:r>
          </a:p>
          <a:p>
            <a:r>
              <a:rPr lang="en-US" sz="1600" dirty="0"/>
              <a:t>l </a:t>
            </a:r>
            <a:r>
              <a:rPr lang="fa-IR" sz="1600" dirty="0"/>
              <a:t>ساختمانهای دارای اسکلت چوبی مانند ستون و تیر</a:t>
            </a:r>
          </a:p>
          <a:p>
            <a:r>
              <a:rPr lang="en-US" sz="1600" dirty="0"/>
              <a:t>l </a:t>
            </a:r>
            <a:r>
              <a:rPr lang="fa-IR" sz="1600" dirty="0"/>
              <a:t>اعضای ساختمانی در جاهای آشکار و نمایان مستلزم</a:t>
            </a:r>
          </a:p>
          <a:p>
            <a:r>
              <a:rPr lang="fa-IR" sz="1600" dirty="0"/>
              <a:t>ظرافت و زیبایی</a:t>
            </a:r>
          </a:p>
          <a:p>
            <a:r>
              <a:rPr lang="en-US" sz="1600" dirty="0"/>
              <a:t>l </a:t>
            </a:r>
            <a:r>
              <a:rPr lang="fa-IR" sz="1600" dirty="0"/>
              <a:t>اعضای ساختمانی که از مواد شیمیائی برای حفاظت</a:t>
            </a:r>
          </a:p>
          <a:p>
            <a:r>
              <a:rPr lang="fa-IR" sz="1600" dirty="0"/>
              <a:t>چوب نباید استفاده شود.</a:t>
            </a:r>
          </a:p>
          <a:p>
            <a:r>
              <a:rPr lang="fa-IR" sz="1600" dirty="0"/>
              <a:t>برای اطلاعات </a:t>
            </a:r>
            <a:r>
              <a:rPr lang="fa-IR" sz="1600" dirty="0" smtClean="0"/>
              <a:t>بیشتر </a:t>
            </a:r>
            <a:r>
              <a:rPr lang="fa-IR" sz="1600" dirty="0"/>
              <a:t>در باره تیرهای مقاوم </a:t>
            </a:r>
            <a:r>
              <a:rPr lang="fa-IR" sz="1600" dirty="0" smtClean="0"/>
              <a:t>ساختمانی</a:t>
            </a:r>
            <a:endParaRPr lang="fa-IR" sz="1600" dirty="0"/>
          </a:p>
          <a:p>
            <a:r>
              <a:rPr lang="fa-IR" sz="1600" dirty="0"/>
              <a:t>می توانید به وب سایت ما مراجعه نمائید</a:t>
            </a:r>
          </a:p>
        </p:txBody>
      </p:sp>
      <p:pic>
        <p:nvPicPr>
          <p:cNvPr id="5" name="Picture 4" descr="image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4912"/>
            <a:ext cx="4643437" cy="5653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0"/>
            <a:ext cx="628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/>
              <a:t>تیرهای چوبی د و و سه لایه –</a:t>
            </a:r>
          </a:p>
          <a:p>
            <a:r>
              <a:rPr lang="fa-IR" sz="2800" b="1" dirty="0"/>
              <a:t>ابعاد </a:t>
            </a:r>
            <a:r>
              <a:rPr lang="fa-IR" sz="2800" b="1" dirty="0" smtClean="0"/>
              <a:t>بزرگ </a:t>
            </a:r>
            <a:r>
              <a:rPr lang="fa-IR" sz="2800" b="1" dirty="0"/>
              <a:t>با فرم استوار و اند ازه های د قیق</a:t>
            </a:r>
            <a:endParaRPr lang="fa-IR" sz="2800" dirty="0"/>
          </a:p>
        </p:txBody>
      </p:sp>
      <p:sp>
        <p:nvSpPr>
          <p:cNvPr id="3" name="Rectangle 2"/>
          <p:cNvSpPr/>
          <p:nvPr/>
        </p:nvSpPr>
        <p:spPr>
          <a:xfrm>
            <a:off x="3357554" y="928671"/>
            <a:ext cx="57864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/>
              <a:t>ابعاد دقیق و استواری شکل توسط خشک کردن صنعتی</a:t>
            </a:r>
          </a:p>
          <a:p>
            <a:r>
              <a:rPr lang="fa-IR" sz="2400" b="1" dirty="0"/>
              <a:t>)در کوره(</a:t>
            </a:r>
          </a:p>
          <a:p>
            <a:r>
              <a:rPr lang="fa-IR" sz="2400" dirty="0"/>
              <a:t>چوبهای بکاربرده </a:t>
            </a:r>
            <a:r>
              <a:rPr lang="fa-IR" sz="2400" dirty="0" smtClean="0"/>
              <a:t>شده </a:t>
            </a:r>
            <a:r>
              <a:rPr lang="fa-IR" sz="2400" dirty="0"/>
              <a:t>در تیرهای چوبی دو و سه لایه</a:t>
            </a:r>
          </a:p>
          <a:p>
            <a:r>
              <a:rPr lang="en-US" sz="2400" dirty="0"/>
              <a:t>Duo-/Trio®-</a:t>
            </a:r>
            <a:r>
              <a:rPr lang="en-US" sz="2400" dirty="0" err="1"/>
              <a:t>Balken</a:t>
            </a:r>
            <a:r>
              <a:rPr lang="en-US" sz="2400" dirty="0"/>
              <a:t> </a:t>
            </a:r>
            <a:r>
              <a:rPr lang="fa-IR" sz="2400" dirty="0" smtClean="0"/>
              <a:t>همیشه </a:t>
            </a:r>
            <a:r>
              <a:rPr lang="fa-IR" sz="2400" dirty="0"/>
              <a:t>در </a:t>
            </a:r>
            <a:r>
              <a:rPr lang="fa-IR" sz="2400" dirty="0" smtClean="0"/>
              <a:t>کوره خشک </a:t>
            </a:r>
            <a:r>
              <a:rPr lang="fa-IR" sz="2400" dirty="0"/>
              <a:t>می</a:t>
            </a:r>
          </a:p>
          <a:p>
            <a:r>
              <a:rPr lang="fa-IR" sz="2400" dirty="0"/>
              <a:t>شوند. چون تک تک الوار ها یا چوبهای چهار گوشه بطور</a:t>
            </a:r>
          </a:p>
          <a:p>
            <a:r>
              <a:rPr lang="fa-IR" sz="2400" dirty="0"/>
              <a:t>خاص خشک می شوند می توان رطوبت چوبی کمتر از</a:t>
            </a:r>
          </a:p>
          <a:p>
            <a:r>
              <a:rPr lang="en-US" sz="2400" dirty="0"/>
              <a:t>u % 15 &lt; ( % 15 ( </a:t>
            </a:r>
            <a:r>
              <a:rPr lang="fa-IR" sz="2400" dirty="0" smtClean="0"/>
              <a:t>حتی برای سطح مقطع </a:t>
            </a:r>
            <a:r>
              <a:rPr lang="fa-IR" sz="2400" dirty="0"/>
              <a:t>های</a:t>
            </a:r>
          </a:p>
          <a:p>
            <a:r>
              <a:rPr lang="fa-IR" sz="2400" dirty="0"/>
              <a:t>بزرگ را </a:t>
            </a:r>
            <a:r>
              <a:rPr lang="fa-IR" sz="2400" dirty="0" smtClean="0"/>
              <a:t>بدست </a:t>
            </a:r>
            <a:r>
              <a:rPr lang="fa-IR" sz="2400" dirty="0"/>
              <a:t>آورد. تغییرات رطوبت و </a:t>
            </a:r>
            <a:r>
              <a:rPr lang="fa-IR" sz="2400" dirty="0" smtClean="0"/>
              <a:t>خشک </a:t>
            </a:r>
            <a:r>
              <a:rPr lang="fa-IR" sz="2400" dirty="0"/>
              <a:t>شدن</a:t>
            </a:r>
          </a:p>
          <a:p>
            <a:r>
              <a:rPr lang="fa-IR" sz="2400" dirty="0"/>
              <a:t>این چوب ها هنگام کاربرد خیلی کم است. بدین وسیله</a:t>
            </a:r>
          </a:p>
          <a:p>
            <a:r>
              <a:rPr lang="fa-IR" sz="2400" dirty="0"/>
              <a:t>استواری شکلی بالایی بدست آمده و احتمال ایجاد ترکها</a:t>
            </a:r>
          </a:p>
          <a:p>
            <a:r>
              <a:rPr lang="fa-IR" sz="2400" dirty="0"/>
              <a:t>و </a:t>
            </a:r>
            <a:r>
              <a:rPr lang="fa-IR" sz="2400" dirty="0" smtClean="0"/>
              <a:t>شکافها </a:t>
            </a:r>
            <a:r>
              <a:rPr lang="fa-IR" sz="2400" dirty="0"/>
              <a:t>به حد اقل می </a:t>
            </a:r>
            <a:r>
              <a:rPr lang="fa-IR" sz="2400" dirty="0" smtClean="0"/>
              <a:t>رسند</a:t>
            </a:r>
            <a:r>
              <a:rPr lang="fa-IR" sz="2400" dirty="0"/>
              <a:t>. زیبایی طبیعی </a:t>
            </a:r>
            <a:r>
              <a:rPr lang="fa-IR" sz="2400" dirty="0" smtClean="0"/>
              <a:t>سطح</a:t>
            </a:r>
            <a:endParaRPr lang="fa-IR" sz="2400" dirty="0"/>
          </a:p>
          <a:p>
            <a:r>
              <a:rPr lang="fa-IR" sz="2400" dirty="0"/>
              <a:t>چوب محفوظ </a:t>
            </a:r>
            <a:r>
              <a:rPr lang="fa-IR" sz="2400" dirty="0" smtClean="0"/>
              <a:t>است </a:t>
            </a:r>
            <a:r>
              <a:rPr lang="fa-IR" sz="2400" dirty="0"/>
              <a:t>و احتیاجی به مواد شیمیائی برای</a:t>
            </a:r>
          </a:p>
          <a:p>
            <a:r>
              <a:rPr lang="fa-IR" sz="2400" dirty="0"/>
              <a:t>حفاظت چوب نمی باشد</a:t>
            </a:r>
          </a:p>
        </p:txBody>
      </p:sp>
      <p:pic>
        <p:nvPicPr>
          <p:cNvPr id="8" name="Picture 7" descr="image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3116"/>
            <a:ext cx="3429024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29056" y="1"/>
            <a:ext cx="1257305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/>
              <a:t>خصوصیات سطح چوب</a:t>
            </a:r>
          </a:p>
          <a:p>
            <a:r>
              <a:rPr lang="fa-IR" sz="2800" dirty="0"/>
              <a:t>تیرهای چوبی دو و </a:t>
            </a:r>
            <a:r>
              <a:rPr lang="fa-IR" sz="2800" dirty="0" smtClean="0"/>
              <a:t>سه </a:t>
            </a:r>
            <a:r>
              <a:rPr lang="fa-IR" sz="2800" dirty="0"/>
              <a:t>لایه </a:t>
            </a:r>
            <a:r>
              <a:rPr lang="fa-IR" sz="2800" dirty="0" smtClean="0"/>
              <a:t>بشکل استاندارد </a:t>
            </a:r>
            <a:r>
              <a:rPr lang="fa-IR" sz="2800" dirty="0"/>
              <a:t>رنده و</a:t>
            </a:r>
          </a:p>
          <a:p>
            <a:r>
              <a:rPr lang="fa-IR" sz="2800" dirty="0"/>
              <a:t>صاف شده و دارای گوشه های هموار و ناتیز می باشند.</a:t>
            </a:r>
          </a:p>
          <a:p>
            <a:r>
              <a:rPr lang="fa-IR" sz="2800" dirty="0" smtClean="0"/>
              <a:t>با </a:t>
            </a:r>
            <a:r>
              <a:rPr lang="fa-IR" sz="2800" dirty="0"/>
              <a:t>توجه به چگونگی </a:t>
            </a:r>
            <a:r>
              <a:rPr lang="fa-IR" sz="2800" dirty="0" smtClean="0"/>
              <a:t>استفاده </a:t>
            </a:r>
            <a:r>
              <a:rPr lang="fa-IR" sz="2800" dirty="0"/>
              <a:t>از چوب دو نوع کیفیت</a:t>
            </a:r>
          </a:p>
          <a:p>
            <a:r>
              <a:rPr lang="fa-IR" sz="2800" dirty="0"/>
              <a:t>سطح تولید می شود:</a:t>
            </a:r>
          </a:p>
          <a:p>
            <a:r>
              <a:rPr lang="en-US" sz="2800" b="1" dirty="0"/>
              <a:t>SI l </a:t>
            </a:r>
            <a:r>
              <a:rPr lang="fa-IR" sz="2800" b="1" dirty="0"/>
              <a:t>جهت استفاده در جاهای آشکار و نمایا ن</a:t>
            </a:r>
          </a:p>
          <a:p>
            <a:r>
              <a:rPr lang="en-US" sz="2800" b="1" dirty="0" err="1"/>
              <a:t>Nsi</a:t>
            </a:r>
            <a:r>
              <a:rPr lang="en-US" sz="2800" b="1" dirty="0"/>
              <a:t> l </a:t>
            </a:r>
            <a:r>
              <a:rPr lang="fa-IR" sz="2800" b="1" dirty="0" smtClean="0"/>
              <a:t>برای بکار گیری درمکان های غیر </a:t>
            </a:r>
            <a:r>
              <a:rPr lang="fa-IR" sz="2800" b="1" dirty="0"/>
              <a:t>نمای</a:t>
            </a:r>
          </a:p>
          <a:p>
            <a:r>
              <a:rPr lang="fa-IR" sz="2800" dirty="0"/>
              <a:t>ساختمان</a:t>
            </a:r>
          </a:p>
          <a:p>
            <a:r>
              <a:rPr lang="fa-IR" sz="2800" dirty="0"/>
              <a:t>بخاطر بکارگیری مواد چسبی با کیفیت عالی و با رنگهای</a:t>
            </a:r>
          </a:p>
          <a:p>
            <a:r>
              <a:rPr lang="fa-IR" sz="2800" dirty="0" smtClean="0"/>
              <a:t>روشن </a:t>
            </a:r>
            <a:r>
              <a:rPr lang="fa-IR" sz="2800" dirty="0"/>
              <a:t>و خنثی درزها )اتصالات چسبی( به ندرت </a:t>
            </a:r>
            <a:r>
              <a:rPr lang="fa-IR" sz="2800" dirty="0" smtClean="0"/>
              <a:t>قابل    </a:t>
            </a:r>
            <a:endParaRPr lang="fa-IR" sz="2800" dirty="0"/>
          </a:p>
          <a:p>
            <a:r>
              <a:rPr lang="fa-IR" sz="2800" dirty="0"/>
              <a:t>رویت می باشند.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72008"/>
            <a:ext cx="6715172" cy="255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116" y="428604"/>
            <a:ext cx="550071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/>
              <a:t>کاربرد</a:t>
            </a:r>
          </a:p>
          <a:p>
            <a:r>
              <a:rPr lang="fa-IR" sz="2400" dirty="0" smtClean="0"/>
              <a:t>تیرهای </a:t>
            </a:r>
            <a:r>
              <a:rPr lang="fa-IR" sz="2400" dirty="0"/>
              <a:t>چوبی دو و </a:t>
            </a:r>
            <a:r>
              <a:rPr lang="fa-IR" sz="2400" dirty="0" smtClean="0"/>
              <a:t>سه </a:t>
            </a:r>
            <a:r>
              <a:rPr lang="fa-IR" sz="2400" dirty="0"/>
              <a:t>لایه را می </a:t>
            </a:r>
            <a:r>
              <a:rPr lang="fa-IR" sz="2400" dirty="0" smtClean="0"/>
              <a:t>توان </a:t>
            </a:r>
            <a:r>
              <a:rPr lang="fa-IR" sz="2400" dirty="0"/>
              <a:t>تر جیحا در</a:t>
            </a:r>
          </a:p>
          <a:p>
            <a:r>
              <a:rPr lang="fa-IR" sz="2400" dirty="0"/>
              <a:t>موارد زیر بکار برد:</a:t>
            </a:r>
          </a:p>
          <a:p>
            <a:r>
              <a:rPr lang="en-US" sz="2400" dirty="0"/>
              <a:t>l </a:t>
            </a:r>
            <a:r>
              <a:rPr lang="fa-IR" sz="2400" dirty="0"/>
              <a:t>برای بکارگیری در اعضای باربر </a:t>
            </a:r>
            <a:r>
              <a:rPr lang="fa-IR" sz="2400" dirty="0" smtClean="0"/>
              <a:t>مستلزم </a:t>
            </a:r>
            <a:r>
              <a:rPr lang="fa-IR" sz="2400" dirty="0"/>
              <a:t>عملکردهای</a:t>
            </a:r>
          </a:p>
          <a:p>
            <a:r>
              <a:rPr lang="fa-IR" sz="2400" dirty="0"/>
              <a:t>بالا با فرم </a:t>
            </a:r>
            <a:r>
              <a:rPr lang="fa-IR" sz="2400" dirty="0" smtClean="0"/>
              <a:t>استوار</a:t>
            </a:r>
            <a:r>
              <a:rPr lang="fa-IR" sz="2400" dirty="0"/>
              <a:t>، برای نمونه </a:t>
            </a:r>
            <a:r>
              <a:rPr lang="fa-IR" sz="2400" dirty="0" smtClean="0"/>
              <a:t>ستون</a:t>
            </a:r>
            <a:r>
              <a:rPr lang="fa-IR" sz="2400" dirty="0"/>
              <a:t>، شاه تیر، تیر</a:t>
            </a:r>
          </a:p>
          <a:p>
            <a:r>
              <a:rPr lang="fa-IR" sz="2400" dirty="0"/>
              <a:t>های مورب بام، و تیر سقف در جاهای نمایان</a:t>
            </a:r>
          </a:p>
          <a:p>
            <a:r>
              <a:rPr lang="en-US" sz="2400" dirty="0"/>
              <a:t>l </a:t>
            </a:r>
            <a:r>
              <a:rPr lang="fa-IR" sz="2400" dirty="0"/>
              <a:t>تولید قشر خارجی محفوظ از هوا مانند ساخت خانه</a:t>
            </a:r>
          </a:p>
          <a:p>
            <a:r>
              <a:rPr lang="fa-IR" sz="2400" dirty="0"/>
              <a:t>با اسکلت و یا سازه چوبی، قاب سازی سقف و بام</a:t>
            </a:r>
          </a:p>
          <a:p>
            <a:r>
              <a:rPr lang="en-US" sz="2400" dirty="0"/>
              <a:t>l </a:t>
            </a:r>
            <a:r>
              <a:rPr lang="fa-IR" sz="2400" dirty="0"/>
              <a:t>اعضای ساختمانی در جاهای آشکار و نمایان مستلزم</a:t>
            </a:r>
          </a:p>
          <a:p>
            <a:r>
              <a:rPr lang="fa-IR" sz="2400" dirty="0"/>
              <a:t>ظرافت و زیبایی</a:t>
            </a:r>
          </a:p>
          <a:p>
            <a:r>
              <a:rPr lang="fa-IR" sz="2400" dirty="0"/>
              <a:t>برای اطلاعات بیشتر در باره تیرهای چوبی دو و سه لایه</a:t>
            </a:r>
          </a:p>
          <a:p>
            <a:r>
              <a:rPr lang="fa-IR" sz="2400" dirty="0"/>
              <a:t>می توانید به وب سایت ما مراجعه نمائید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154305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785794"/>
            <a:ext cx="153352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b="1" dirty="0"/>
              <a:t>تخته های گلولام / تیر های چسب لایه –</a:t>
            </a:r>
            <a:br>
              <a:rPr lang="fa-IR" sz="3200" b="1" dirty="0"/>
            </a:br>
            <a:r>
              <a:rPr lang="fa-IR" sz="3200" b="1" dirty="0"/>
              <a:t>تکنولوژی بالا برای ساختمان های چوبی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b="1" dirty="0"/>
              <a:t>تخته های گلولام از تولیدات صنعتی با حفظ مرغوبیت بالاست که برای سازه های باربر در خانه سازی، سالن های بزرگ و</a:t>
            </a:r>
          </a:p>
          <a:p>
            <a:r>
              <a:rPr lang="fa-IR" sz="2800" b="1" dirty="0"/>
              <a:t>سازه های مدرن مهندسی استفاده می شود.</a:t>
            </a:r>
            <a:endParaRPr lang="fa-I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357561"/>
            <a:ext cx="7500958" cy="657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/>
              <a:t>تخته های گلولام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اتصالات </a:t>
            </a:r>
            <a:r>
              <a:rPr lang="fa-IR" dirty="0" smtClean="0"/>
              <a:t>چسبی </a:t>
            </a:r>
            <a:r>
              <a:rPr lang="fa-IR" dirty="0"/>
              <a:t>بایستی با دقت خاصی تولید شوند. در</a:t>
            </a:r>
          </a:p>
          <a:p>
            <a:r>
              <a:rPr lang="fa-IR" dirty="0" smtClean="0"/>
              <a:t>آلمان </a:t>
            </a:r>
            <a:r>
              <a:rPr lang="fa-IR" dirty="0"/>
              <a:t>از تولید کنندگان تخته </a:t>
            </a:r>
            <a:r>
              <a:rPr lang="fa-IR" dirty="0" smtClean="0"/>
              <a:t>های </a:t>
            </a:r>
            <a:r>
              <a:rPr lang="fa-IR" dirty="0"/>
              <a:t>گلولام مجوز معتبر</a:t>
            </a:r>
          </a:p>
          <a:p>
            <a:r>
              <a:rPr lang="fa-IR" dirty="0"/>
              <a:t>جهت </a:t>
            </a:r>
            <a:r>
              <a:rPr lang="fa-IR" dirty="0" smtClean="0"/>
              <a:t>چسباندن اعضای </a:t>
            </a:r>
            <a:r>
              <a:rPr lang="fa-IR" dirty="0"/>
              <a:t>باربر چوبی </a:t>
            </a:r>
            <a:r>
              <a:rPr lang="fa-IR" dirty="0" smtClean="0"/>
              <a:t>درخواست </a:t>
            </a:r>
            <a:r>
              <a:rPr lang="fa-IR" dirty="0"/>
              <a:t>می</a:t>
            </a:r>
          </a:p>
          <a:p>
            <a:r>
              <a:rPr lang="fa-IR" dirty="0"/>
              <a:t>شود. علاوه بر مجوز </a:t>
            </a:r>
            <a:r>
              <a:rPr lang="fa-IR" dirty="0" smtClean="0"/>
              <a:t>چسب </a:t>
            </a:r>
            <a:r>
              <a:rPr lang="fa-IR" dirty="0"/>
              <a:t>زنی، کنترل کیفیت توسط</a:t>
            </a:r>
          </a:p>
          <a:p>
            <a:r>
              <a:rPr lang="fa-IR" dirty="0"/>
              <a:t>خود کارگاه و مراجع دیگر ضروری می </a:t>
            </a:r>
            <a:r>
              <a:rPr lang="fa-IR" dirty="0" smtClean="0"/>
              <a:t>باشد </a:t>
            </a:r>
            <a:r>
              <a:rPr lang="fa-IR" dirty="0"/>
              <a:t>تا کیفیت</a:t>
            </a:r>
          </a:p>
          <a:p>
            <a:r>
              <a:rPr lang="fa-IR" dirty="0"/>
              <a:t>بالا تضمین </a:t>
            </a:r>
            <a:r>
              <a:rPr lang="fa-IR" dirty="0" smtClean="0"/>
              <a:t>شود</a:t>
            </a:r>
            <a:r>
              <a:rPr lang="fa-IR" dirty="0"/>
              <a:t>. حدود کنترل کیفیت بر اساس مراجع</a:t>
            </a:r>
          </a:p>
          <a:p>
            <a:r>
              <a:rPr lang="fa-IR" dirty="0"/>
              <a:t>کنترل و نظارت بر کارهای ساختمانی و اتحادیه عمومی</a:t>
            </a:r>
          </a:p>
          <a:p>
            <a:r>
              <a:rPr lang="fa-IR" dirty="0" smtClean="0"/>
              <a:t>کنترل </a:t>
            </a:r>
            <a:r>
              <a:rPr lang="fa-IR" dirty="0"/>
              <a:t>و نظارت بر تیرهای گلولام )ثبت </a:t>
            </a:r>
            <a:r>
              <a:rPr lang="fa-IR" dirty="0" smtClean="0"/>
              <a:t>شده</a:t>
            </a:r>
            <a:r>
              <a:rPr lang="fa-IR" dirty="0"/>
              <a:t>( تعریف</a:t>
            </a:r>
          </a:p>
          <a:p>
            <a:r>
              <a:rPr lang="fa-IR" dirty="0"/>
              <a:t>شده است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972</Words>
  <Application>Microsoft Office PowerPoint</Application>
  <PresentationFormat>On-screen Show (4:3)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تولید با کیفیت کنترل شده</vt:lpstr>
      <vt:lpstr>انواع مقاطع و ابعاد</vt:lpstr>
      <vt:lpstr>کاربرد و انواع تولیداتKVH®</vt:lpstr>
      <vt:lpstr>PowerPoint Presentation</vt:lpstr>
      <vt:lpstr>PowerPoint Presentation</vt:lpstr>
      <vt:lpstr>PowerPoint Presentation</vt:lpstr>
      <vt:lpstr>تخته های گلولام / تیر های چسب لایه – تکنولوژی بالا برای ساختمان های چوبی</vt:lpstr>
      <vt:lpstr>تخته های گلولام</vt:lpstr>
      <vt:lpstr>PowerPoint Presentation</vt:lpstr>
      <vt:lpstr>انواع مقاطع و ابعاد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PARDASYSTEM FAZE 2</dc:creator>
  <cp:lastModifiedBy>amozesh2</cp:lastModifiedBy>
  <cp:revision>7</cp:revision>
  <dcterms:created xsi:type="dcterms:W3CDTF">2011-04-30T18:00:49Z</dcterms:created>
  <dcterms:modified xsi:type="dcterms:W3CDTF">2020-03-09T07:58:12Z</dcterms:modified>
</cp:coreProperties>
</file>