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F24AA3E-53E4-4552-ABDD-96279425B185}"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CD2D99-38BF-495D-B296-EB7C31E0F015}" type="slidenum">
              <a:rPr lang="en-US" smtClean="0"/>
              <a:t>‹#›</a:t>
            </a:fld>
            <a:endParaRPr lang="en-US"/>
          </a:p>
        </p:txBody>
      </p:sp>
    </p:spTree>
    <p:extLst>
      <p:ext uri="{BB962C8B-B14F-4D97-AF65-F5344CB8AC3E}">
        <p14:creationId xmlns:p14="http://schemas.microsoft.com/office/powerpoint/2010/main" val="427427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24AA3E-53E4-4552-ABDD-96279425B185}"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CD2D99-38BF-495D-B296-EB7C31E0F015}" type="slidenum">
              <a:rPr lang="en-US" smtClean="0"/>
              <a:t>‹#›</a:t>
            </a:fld>
            <a:endParaRPr lang="en-US"/>
          </a:p>
        </p:txBody>
      </p:sp>
    </p:spTree>
    <p:extLst>
      <p:ext uri="{BB962C8B-B14F-4D97-AF65-F5344CB8AC3E}">
        <p14:creationId xmlns:p14="http://schemas.microsoft.com/office/powerpoint/2010/main" val="3711233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24AA3E-53E4-4552-ABDD-96279425B185}"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CD2D99-38BF-495D-B296-EB7C31E0F015}"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64040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24AA3E-53E4-4552-ABDD-96279425B185}"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CD2D99-38BF-495D-B296-EB7C31E0F015}" type="slidenum">
              <a:rPr lang="en-US" smtClean="0"/>
              <a:t>‹#›</a:t>
            </a:fld>
            <a:endParaRPr lang="en-US"/>
          </a:p>
        </p:txBody>
      </p:sp>
    </p:spTree>
    <p:extLst>
      <p:ext uri="{BB962C8B-B14F-4D97-AF65-F5344CB8AC3E}">
        <p14:creationId xmlns:p14="http://schemas.microsoft.com/office/powerpoint/2010/main" val="35709052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24AA3E-53E4-4552-ABDD-96279425B185}"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CD2D99-38BF-495D-B296-EB7C31E0F01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16523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24AA3E-53E4-4552-ABDD-96279425B185}"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CD2D99-38BF-495D-B296-EB7C31E0F015}" type="slidenum">
              <a:rPr lang="en-US" smtClean="0"/>
              <a:t>‹#›</a:t>
            </a:fld>
            <a:endParaRPr lang="en-US"/>
          </a:p>
        </p:txBody>
      </p:sp>
    </p:spTree>
    <p:extLst>
      <p:ext uri="{BB962C8B-B14F-4D97-AF65-F5344CB8AC3E}">
        <p14:creationId xmlns:p14="http://schemas.microsoft.com/office/powerpoint/2010/main" val="36168955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24AA3E-53E4-4552-ABDD-96279425B185}"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CD2D99-38BF-495D-B296-EB7C31E0F015}" type="slidenum">
              <a:rPr lang="en-US" smtClean="0"/>
              <a:t>‹#›</a:t>
            </a:fld>
            <a:endParaRPr lang="en-US"/>
          </a:p>
        </p:txBody>
      </p:sp>
    </p:spTree>
    <p:extLst>
      <p:ext uri="{BB962C8B-B14F-4D97-AF65-F5344CB8AC3E}">
        <p14:creationId xmlns:p14="http://schemas.microsoft.com/office/powerpoint/2010/main" val="1404914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24AA3E-53E4-4552-ABDD-96279425B185}"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CD2D99-38BF-495D-B296-EB7C31E0F015}" type="slidenum">
              <a:rPr lang="en-US" smtClean="0"/>
              <a:t>‹#›</a:t>
            </a:fld>
            <a:endParaRPr lang="en-US"/>
          </a:p>
        </p:txBody>
      </p:sp>
    </p:spTree>
    <p:extLst>
      <p:ext uri="{BB962C8B-B14F-4D97-AF65-F5344CB8AC3E}">
        <p14:creationId xmlns:p14="http://schemas.microsoft.com/office/powerpoint/2010/main" val="3091629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24AA3E-53E4-4552-ABDD-96279425B185}"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CD2D99-38BF-495D-B296-EB7C31E0F015}" type="slidenum">
              <a:rPr lang="en-US" smtClean="0"/>
              <a:t>‹#›</a:t>
            </a:fld>
            <a:endParaRPr lang="en-US"/>
          </a:p>
        </p:txBody>
      </p:sp>
    </p:spTree>
    <p:extLst>
      <p:ext uri="{BB962C8B-B14F-4D97-AF65-F5344CB8AC3E}">
        <p14:creationId xmlns:p14="http://schemas.microsoft.com/office/powerpoint/2010/main" val="550780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24AA3E-53E4-4552-ABDD-96279425B185}"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CD2D99-38BF-495D-B296-EB7C31E0F015}" type="slidenum">
              <a:rPr lang="en-US" smtClean="0"/>
              <a:t>‹#›</a:t>
            </a:fld>
            <a:endParaRPr lang="en-US"/>
          </a:p>
        </p:txBody>
      </p:sp>
    </p:spTree>
    <p:extLst>
      <p:ext uri="{BB962C8B-B14F-4D97-AF65-F5344CB8AC3E}">
        <p14:creationId xmlns:p14="http://schemas.microsoft.com/office/powerpoint/2010/main" val="167411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F24AA3E-53E4-4552-ABDD-96279425B185}"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CD2D99-38BF-495D-B296-EB7C31E0F015}" type="slidenum">
              <a:rPr lang="en-US" smtClean="0"/>
              <a:t>‹#›</a:t>
            </a:fld>
            <a:endParaRPr lang="en-US"/>
          </a:p>
        </p:txBody>
      </p:sp>
    </p:spTree>
    <p:extLst>
      <p:ext uri="{BB962C8B-B14F-4D97-AF65-F5344CB8AC3E}">
        <p14:creationId xmlns:p14="http://schemas.microsoft.com/office/powerpoint/2010/main" val="3010188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F24AA3E-53E4-4552-ABDD-96279425B185}" type="datetimeFigureOut">
              <a:rPr lang="en-US" smtClean="0"/>
              <a:t>3/9/2020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CD2D99-38BF-495D-B296-EB7C31E0F015}" type="slidenum">
              <a:rPr lang="en-US" smtClean="0"/>
              <a:t>‹#›</a:t>
            </a:fld>
            <a:endParaRPr lang="en-US"/>
          </a:p>
        </p:txBody>
      </p:sp>
    </p:spTree>
    <p:extLst>
      <p:ext uri="{BB962C8B-B14F-4D97-AF65-F5344CB8AC3E}">
        <p14:creationId xmlns:p14="http://schemas.microsoft.com/office/powerpoint/2010/main" val="1594999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F24AA3E-53E4-4552-ABDD-96279425B185}" type="datetimeFigureOut">
              <a:rPr lang="en-US" smtClean="0"/>
              <a:t>3/9/2020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CD2D99-38BF-495D-B296-EB7C31E0F015}" type="slidenum">
              <a:rPr lang="en-US" smtClean="0"/>
              <a:t>‹#›</a:t>
            </a:fld>
            <a:endParaRPr lang="en-US"/>
          </a:p>
        </p:txBody>
      </p:sp>
    </p:spTree>
    <p:extLst>
      <p:ext uri="{BB962C8B-B14F-4D97-AF65-F5344CB8AC3E}">
        <p14:creationId xmlns:p14="http://schemas.microsoft.com/office/powerpoint/2010/main" val="2121618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24AA3E-53E4-4552-ABDD-96279425B185}" type="datetimeFigureOut">
              <a:rPr lang="en-US" smtClean="0"/>
              <a:t>3/9/2020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CD2D99-38BF-495D-B296-EB7C31E0F015}" type="slidenum">
              <a:rPr lang="en-US" smtClean="0"/>
              <a:t>‹#›</a:t>
            </a:fld>
            <a:endParaRPr lang="en-US"/>
          </a:p>
        </p:txBody>
      </p:sp>
    </p:spTree>
    <p:extLst>
      <p:ext uri="{BB962C8B-B14F-4D97-AF65-F5344CB8AC3E}">
        <p14:creationId xmlns:p14="http://schemas.microsoft.com/office/powerpoint/2010/main" val="2314911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24AA3E-53E4-4552-ABDD-96279425B185}"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CD2D99-38BF-495D-B296-EB7C31E0F015}" type="slidenum">
              <a:rPr lang="en-US" smtClean="0"/>
              <a:t>‹#›</a:t>
            </a:fld>
            <a:endParaRPr lang="en-US"/>
          </a:p>
        </p:txBody>
      </p:sp>
    </p:spTree>
    <p:extLst>
      <p:ext uri="{BB962C8B-B14F-4D97-AF65-F5344CB8AC3E}">
        <p14:creationId xmlns:p14="http://schemas.microsoft.com/office/powerpoint/2010/main" val="4228736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24AA3E-53E4-4552-ABDD-96279425B185}"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CD2D99-38BF-495D-B296-EB7C31E0F015}" type="slidenum">
              <a:rPr lang="en-US" smtClean="0"/>
              <a:t>‹#›</a:t>
            </a:fld>
            <a:endParaRPr lang="en-US"/>
          </a:p>
        </p:txBody>
      </p:sp>
    </p:spTree>
    <p:extLst>
      <p:ext uri="{BB962C8B-B14F-4D97-AF65-F5344CB8AC3E}">
        <p14:creationId xmlns:p14="http://schemas.microsoft.com/office/powerpoint/2010/main" val="1218531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F24AA3E-53E4-4552-ABDD-96279425B185}" type="datetimeFigureOut">
              <a:rPr lang="en-US" smtClean="0"/>
              <a:t>3/9/2020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4CD2D99-38BF-495D-B296-EB7C31E0F015}" type="slidenum">
              <a:rPr lang="en-US" smtClean="0"/>
              <a:t>‹#›</a:t>
            </a:fld>
            <a:endParaRPr lang="en-US"/>
          </a:p>
        </p:txBody>
      </p:sp>
    </p:spTree>
    <p:extLst>
      <p:ext uri="{BB962C8B-B14F-4D97-AF65-F5344CB8AC3E}">
        <p14:creationId xmlns:p14="http://schemas.microsoft.com/office/powerpoint/2010/main" val="10673851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a-IR" dirty="0" smtClean="0"/>
              <a:t>زبان تخصصی</a:t>
            </a:r>
            <a:endParaRPr lang="en-US" dirty="0"/>
          </a:p>
        </p:txBody>
      </p:sp>
      <p:sp>
        <p:nvSpPr>
          <p:cNvPr id="3" name="Subtitle 2"/>
          <p:cNvSpPr>
            <a:spLocks noGrp="1"/>
          </p:cNvSpPr>
          <p:nvPr>
            <p:ph type="subTitle" idx="1"/>
          </p:nvPr>
        </p:nvSpPr>
        <p:spPr/>
        <p:txBody>
          <a:bodyPr>
            <a:noAutofit/>
          </a:bodyPr>
          <a:lstStyle/>
          <a:p>
            <a:pPr algn="ctr"/>
            <a:r>
              <a:rPr lang="fa-IR" sz="3600" dirty="0" smtClean="0"/>
              <a:t>یعقوب بیکی</a:t>
            </a:r>
          </a:p>
          <a:p>
            <a:pPr algn="ctr"/>
            <a:r>
              <a:rPr lang="fa-IR" sz="3600" dirty="0" smtClean="0"/>
              <a:t>1398</a:t>
            </a:r>
            <a:endParaRPr lang="en-US" sz="3600" dirty="0"/>
          </a:p>
        </p:txBody>
      </p:sp>
    </p:spTree>
    <p:extLst>
      <p:ext uri="{BB962C8B-B14F-4D97-AF65-F5344CB8AC3E}">
        <p14:creationId xmlns:p14="http://schemas.microsoft.com/office/powerpoint/2010/main" val="417044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text4</a:t>
            </a:r>
            <a:endParaRPr lang="en-US" dirty="0"/>
          </a:p>
        </p:txBody>
      </p:sp>
      <p:sp>
        <p:nvSpPr>
          <p:cNvPr id="3" name="Content Placeholder 2"/>
          <p:cNvSpPr>
            <a:spLocks noGrp="1"/>
          </p:cNvSpPr>
          <p:nvPr>
            <p:ph idx="1"/>
          </p:nvPr>
        </p:nvSpPr>
        <p:spPr/>
        <p:txBody>
          <a:bodyPr>
            <a:noAutofit/>
          </a:bodyPr>
          <a:lstStyle/>
          <a:p>
            <a:r>
              <a:rPr lang="en-US" sz="2400" dirty="0" smtClean="0"/>
              <a:t>(</a:t>
            </a:r>
            <a:r>
              <a:rPr lang="en-US" sz="2400" dirty="0"/>
              <a:t>4) However,  muscles  are  only  robots  until  activated  by  the  nervous  system with  its  feedback  processes</a:t>
            </a:r>
            <a:r>
              <a:rPr lang="en-US" sz="2400" dirty="0" smtClean="0"/>
              <a:t>.</a:t>
            </a:r>
          </a:p>
          <a:p>
            <a:r>
              <a:rPr lang="en-US" sz="2400" dirty="0" smtClean="0"/>
              <a:t>(</a:t>
            </a:r>
            <a:r>
              <a:rPr lang="en-US" sz="2400" dirty="0"/>
              <a:t>5) All  willed  human  movement  and  conditioned reflexes  that</a:t>
            </a:r>
            <a:r>
              <a:rPr lang="en-US" sz="2400" dirty="0" smtClean="0"/>
              <a:t>.</a:t>
            </a:r>
          </a:p>
          <a:p>
            <a:r>
              <a:rPr lang="en-US" sz="2400" dirty="0" smtClean="0"/>
              <a:t>(</a:t>
            </a:r>
            <a:r>
              <a:rPr lang="en-US" sz="2400" dirty="0"/>
              <a:t>6) The  nervous  system  acting  as  the  instigator, initiates movement  in  the  beginning  and  then  controls  its  patterning  throughout   the sequence</a:t>
            </a:r>
            <a:r>
              <a:rPr lang="en-US" sz="2400" dirty="0" smtClean="0"/>
              <a:t>.</a:t>
            </a:r>
          </a:p>
          <a:p>
            <a:r>
              <a:rPr lang="en-US" sz="2400" dirty="0" smtClean="0"/>
              <a:t>(</a:t>
            </a:r>
            <a:r>
              <a:rPr lang="en-US" sz="2400" dirty="0"/>
              <a:t>7) The  muscles, acting  across  joints  to  from  the  lever  system  of the  body,  furnish  the  force  for  movement  in  all of  its  myriad  possibilities.</a:t>
            </a:r>
          </a:p>
          <a:p>
            <a:endParaRPr lang="en-US" sz="2400" dirty="0"/>
          </a:p>
        </p:txBody>
      </p:sp>
    </p:spTree>
    <p:extLst>
      <p:ext uri="{BB962C8B-B14F-4D97-AF65-F5344CB8AC3E}">
        <p14:creationId xmlns:p14="http://schemas.microsoft.com/office/powerpoint/2010/main" val="2940890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text5</a:t>
            </a:r>
            <a:endParaRPr lang="en-US" dirty="0"/>
          </a:p>
        </p:txBody>
      </p:sp>
      <p:sp>
        <p:nvSpPr>
          <p:cNvPr id="3" name="Content Placeholder 2"/>
          <p:cNvSpPr>
            <a:spLocks noGrp="1"/>
          </p:cNvSpPr>
          <p:nvPr>
            <p:ph idx="1"/>
          </p:nvPr>
        </p:nvSpPr>
        <p:spPr/>
        <p:txBody>
          <a:bodyPr>
            <a:noAutofit/>
          </a:bodyPr>
          <a:lstStyle/>
          <a:p>
            <a:pPr algn="ctr"/>
            <a:r>
              <a:rPr lang="en-US" sz="2400" dirty="0"/>
              <a:t>The Administrator as a physical being</a:t>
            </a:r>
          </a:p>
          <a:p>
            <a:pPr>
              <a:lnSpc>
                <a:spcPct val="150000"/>
              </a:lnSpc>
            </a:pPr>
            <a:r>
              <a:rPr lang="en-US" sz="2400" dirty="0"/>
              <a:t>The administrator must not only have the ability to communicate verbally with the staff but must also communicate physically. Proper body language depicts confidence in one’s ability and encourages the respect of colleagues. A department chair person or athletic director should set an example by presenting and appearance that reflects success and represents the objectives of the organization. </a:t>
            </a:r>
          </a:p>
        </p:txBody>
      </p:sp>
    </p:spTree>
    <p:extLst>
      <p:ext uri="{BB962C8B-B14F-4D97-AF65-F5344CB8AC3E}">
        <p14:creationId xmlns:p14="http://schemas.microsoft.com/office/powerpoint/2010/main" val="4053446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text5</a:t>
            </a:r>
            <a:endParaRPr lang="en-US" dirty="0"/>
          </a:p>
        </p:txBody>
      </p:sp>
      <p:sp>
        <p:nvSpPr>
          <p:cNvPr id="3" name="Content Placeholder 2"/>
          <p:cNvSpPr>
            <a:spLocks noGrp="1"/>
          </p:cNvSpPr>
          <p:nvPr>
            <p:ph idx="1"/>
          </p:nvPr>
        </p:nvSpPr>
        <p:spPr/>
        <p:txBody>
          <a:bodyPr>
            <a:normAutofit/>
          </a:bodyPr>
          <a:lstStyle/>
          <a:p>
            <a:pPr>
              <a:lnSpc>
                <a:spcPct val="150000"/>
              </a:lnSpc>
            </a:pPr>
            <a:endParaRPr lang="en-US" sz="2400" dirty="0" smtClean="0"/>
          </a:p>
          <a:p>
            <a:pPr>
              <a:lnSpc>
                <a:spcPct val="150000"/>
              </a:lnSpc>
            </a:pPr>
            <a:r>
              <a:rPr lang="en-US" sz="2400" dirty="0"/>
              <a:t> An administrator who appears fit and well-groomed who exhibits good posture and well-being, is seen as one who possesses vitality, endurance, and a belief in the profession. This image is an important factor in physical education and athletic administration.</a:t>
            </a:r>
          </a:p>
        </p:txBody>
      </p:sp>
    </p:spTree>
    <p:extLst>
      <p:ext uri="{BB962C8B-B14F-4D97-AF65-F5344CB8AC3E}">
        <p14:creationId xmlns:p14="http://schemas.microsoft.com/office/powerpoint/2010/main" val="2622091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TEXT 1</a:t>
            </a:r>
            <a:br>
              <a:rPr lang="en-US" dirty="0" smtClean="0"/>
            </a:br>
            <a:endParaRPr lang="en-US" dirty="0"/>
          </a:p>
        </p:txBody>
      </p:sp>
      <p:sp>
        <p:nvSpPr>
          <p:cNvPr id="3" name="Content Placeholder 2"/>
          <p:cNvSpPr>
            <a:spLocks noGrp="1"/>
          </p:cNvSpPr>
          <p:nvPr>
            <p:ph idx="1"/>
          </p:nvPr>
        </p:nvSpPr>
        <p:spPr/>
        <p:txBody>
          <a:bodyPr>
            <a:noAutofit/>
          </a:bodyPr>
          <a:lstStyle/>
          <a:p>
            <a:r>
              <a:rPr lang="en-US" sz="2400" dirty="0" smtClean="0">
                <a:latin typeface="+mj-lt"/>
                <a:cs typeface="2  Elham" panose="00000400000000000000" pitchFamily="2" charset="-78"/>
              </a:rPr>
              <a:t>1_Success </a:t>
            </a:r>
            <a:r>
              <a:rPr lang="en-US" sz="2400" dirty="0">
                <a:latin typeface="+mj-lt"/>
                <a:cs typeface="2  Elham" panose="00000400000000000000" pitchFamily="2" charset="-78"/>
              </a:rPr>
              <a:t>in a sport requires the acquisition and perfection of highly coordinated</a:t>
            </a:r>
          </a:p>
          <a:p>
            <a:r>
              <a:rPr lang="en-US" sz="2400" dirty="0">
                <a:latin typeface="+mj-lt"/>
                <a:cs typeface="2  Elham" panose="00000400000000000000" pitchFamily="2" charset="-78"/>
              </a:rPr>
              <a:t>Movements, that is, the skills of the sport.</a:t>
            </a:r>
          </a:p>
          <a:p>
            <a:r>
              <a:rPr lang="en-US" sz="2400" dirty="0">
                <a:latin typeface="+mj-lt"/>
                <a:cs typeface="2  Elham" panose="00000400000000000000" pitchFamily="2" charset="-78"/>
              </a:rPr>
              <a:t>2_ Many of these movement are potentially dangerous or become so by the</a:t>
            </a:r>
          </a:p>
          <a:p>
            <a:r>
              <a:rPr lang="en-US" sz="2400" dirty="0">
                <a:latin typeface="+mj-lt"/>
                <a:cs typeface="2  Elham" panose="00000400000000000000" pitchFamily="2" charset="-78"/>
              </a:rPr>
              <a:t>Circumstance under which they are performed.</a:t>
            </a:r>
          </a:p>
          <a:p>
            <a:r>
              <a:rPr lang="en-US" sz="2400" dirty="0">
                <a:latin typeface="+mj-lt"/>
                <a:cs typeface="2  Elham" panose="00000400000000000000" pitchFamily="2" charset="-78"/>
              </a:rPr>
              <a:t>3_Thus, it is the goal for every athlete to become highly proficient in the skills of </a:t>
            </a:r>
            <a:r>
              <a:rPr lang="en-US" sz="2400" dirty="0" smtClean="0">
                <a:latin typeface="+mj-lt"/>
                <a:cs typeface="2  Elham" panose="00000400000000000000" pitchFamily="2" charset="-78"/>
              </a:rPr>
              <a:t>His </a:t>
            </a:r>
            <a:r>
              <a:rPr lang="en-US" sz="2400" dirty="0">
                <a:latin typeface="+mj-lt"/>
                <a:cs typeface="2  Elham" panose="00000400000000000000" pitchFamily="2" charset="-78"/>
              </a:rPr>
              <a:t>or her sport in order to be successful and to perform without injury.</a:t>
            </a:r>
          </a:p>
          <a:p>
            <a:endParaRPr lang="en-US" sz="2400" dirty="0">
              <a:latin typeface="+mj-lt"/>
              <a:cs typeface="2  Elham" panose="00000400000000000000" pitchFamily="2" charset="-78"/>
            </a:endParaRPr>
          </a:p>
        </p:txBody>
      </p:sp>
    </p:spTree>
    <p:extLst>
      <p:ext uri="{BB962C8B-B14F-4D97-AF65-F5344CB8AC3E}">
        <p14:creationId xmlns:p14="http://schemas.microsoft.com/office/powerpoint/2010/main" val="3171115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text1</a:t>
            </a:r>
            <a:endParaRPr lang="en-US" dirty="0"/>
          </a:p>
        </p:txBody>
      </p:sp>
      <p:sp>
        <p:nvSpPr>
          <p:cNvPr id="3" name="Content Placeholder 2"/>
          <p:cNvSpPr>
            <a:spLocks noGrp="1"/>
          </p:cNvSpPr>
          <p:nvPr>
            <p:ph idx="1"/>
          </p:nvPr>
        </p:nvSpPr>
        <p:spPr/>
        <p:txBody>
          <a:bodyPr>
            <a:normAutofit/>
          </a:bodyPr>
          <a:lstStyle/>
          <a:p>
            <a:endParaRPr lang="fa-IR" sz="2400" dirty="0" smtClean="0"/>
          </a:p>
          <a:p>
            <a:r>
              <a:rPr lang="en-US" sz="2400" dirty="0" smtClean="0"/>
              <a:t>4_Frequently </a:t>
            </a:r>
            <a:r>
              <a:rPr lang="en-US" sz="2400" dirty="0"/>
              <a:t>it is the novice or less-skilled individual who is at </a:t>
            </a:r>
            <a:r>
              <a:rPr lang="en-US" sz="2400" dirty="0" smtClean="0"/>
              <a:t>considerable risk</a:t>
            </a:r>
            <a:r>
              <a:rPr lang="fa-IR" sz="2400" dirty="0" smtClean="0"/>
              <a:t> </a:t>
            </a:r>
            <a:r>
              <a:rPr lang="en-US" sz="2400" dirty="0" smtClean="0"/>
              <a:t>Because </a:t>
            </a:r>
            <a:r>
              <a:rPr lang="en-US" sz="2400" dirty="0"/>
              <a:t>of complexity of adapting to those sport situation for which the </a:t>
            </a:r>
            <a:r>
              <a:rPr lang="en-US" sz="2400" dirty="0" smtClean="0"/>
              <a:t>Performer </a:t>
            </a:r>
            <a:r>
              <a:rPr lang="en-US" sz="2400" dirty="0"/>
              <a:t>is unprepared.</a:t>
            </a:r>
          </a:p>
          <a:p>
            <a:endParaRPr lang="fa-IR" sz="2400" dirty="0" smtClean="0"/>
          </a:p>
          <a:p>
            <a:r>
              <a:rPr lang="en-US" sz="2400" dirty="0" smtClean="0"/>
              <a:t>5_As </a:t>
            </a:r>
            <a:r>
              <a:rPr lang="en-US" sz="2400" dirty="0"/>
              <a:t>a result the athlete may be injured, endanger others on the playing field, or </a:t>
            </a:r>
            <a:r>
              <a:rPr lang="en-US" sz="2400" dirty="0" smtClean="0"/>
              <a:t>In </a:t>
            </a:r>
            <a:r>
              <a:rPr lang="en-US" sz="2400" dirty="0"/>
              <a:t>some cases cause injury to the spectators.</a:t>
            </a:r>
          </a:p>
          <a:p>
            <a:endParaRPr lang="en-US" sz="2400" dirty="0"/>
          </a:p>
        </p:txBody>
      </p:sp>
    </p:spTree>
    <p:extLst>
      <p:ext uri="{BB962C8B-B14F-4D97-AF65-F5344CB8AC3E}">
        <p14:creationId xmlns:p14="http://schemas.microsoft.com/office/powerpoint/2010/main" val="3042928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Text 2</a:t>
            </a:r>
            <a:endParaRPr lang="en-US" dirty="0"/>
          </a:p>
        </p:txBody>
      </p:sp>
      <p:sp>
        <p:nvSpPr>
          <p:cNvPr id="3" name="Content Placeholder 2"/>
          <p:cNvSpPr>
            <a:spLocks noGrp="1"/>
          </p:cNvSpPr>
          <p:nvPr>
            <p:ph idx="1"/>
          </p:nvPr>
        </p:nvSpPr>
        <p:spPr/>
        <p:txBody>
          <a:bodyPr>
            <a:normAutofit/>
          </a:bodyPr>
          <a:lstStyle/>
          <a:p>
            <a:pPr marL="0" indent="0" algn="ctr">
              <a:buNone/>
            </a:pPr>
            <a:endParaRPr lang="en-US" sz="2400" i="1" dirty="0"/>
          </a:p>
          <a:p>
            <a:pPr algn="ctr"/>
            <a:r>
              <a:rPr lang="en-US" sz="2400" i="1" dirty="0"/>
              <a:t>OLYMPIC </a:t>
            </a:r>
            <a:r>
              <a:rPr lang="en-US" sz="2400" i="1" dirty="0" smtClean="0"/>
              <a:t>MOVEMENT</a:t>
            </a:r>
          </a:p>
          <a:p>
            <a:endParaRPr lang="en-US" sz="2400" i="1" dirty="0"/>
          </a:p>
          <a:p>
            <a:r>
              <a:rPr lang="en-US" sz="2400" i="1" dirty="0" err="1"/>
              <a:t>A.The</a:t>
            </a:r>
            <a:r>
              <a:rPr lang="en-US" sz="2400" i="1" dirty="0"/>
              <a:t> International Olympic committee (</a:t>
            </a:r>
            <a:r>
              <a:rPr lang="en-US" sz="2400" i="1" dirty="0" err="1"/>
              <a:t>Ioc</a:t>
            </a:r>
            <a:r>
              <a:rPr lang="en-US" sz="2400" i="1" dirty="0"/>
              <a:t>)</a:t>
            </a:r>
          </a:p>
          <a:p>
            <a:r>
              <a:rPr lang="en-US" sz="2400" i="1" dirty="0"/>
              <a:t>Formed in 1894 in </a:t>
            </a:r>
            <a:r>
              <a:rPr lang="en-US" sz="2400" i="1" dirty="0" err="1"/>
              <a:t>paris</a:t>
            </a:r>
            <a:r>
              <a:rPr lang="en-US" sz="2400" i="1" dirty="0"/>
              <a:t>  by  </a:t>
            </a:r>
            <a:r>
              <a:rPr lang="en-US" sz="2400" i="1" dirty="0" err="1"/>
              <a:t>pierre</a:t>
            </a:r>
            <a:r>
              <a:rPr lang="en-US" sz="2400" i="1" dirty="0"/>
              <a:t>  de  </a:t>
            </a:r>
            <a:r>
              <a:rPr lang="en-US" sz="2400" i="1" dirty="0" err="1"/>
              <a:t>coubertin</a:t>
            </a:r>
            <a:r>
              <a:rPr lang="en-US" sz="2400" i="1" dirty="0"/>
              <a:t>,  the  IOC is the independent.  Private  organization  that  directs  and  governs  the  Olympic  movement  and  the  Olympic  Games.  </a:t>
            </a:r>
            <a:endParaRPr lang="en-US" sz="2400" dirty="0"/>
          </a:p>
        </p:txBody>
      </p:sp>
    </p:spTree>
    <p:extLst>
      <p:ext uri="{BB962C8B-B14F-4D97-AF65-F5344CB8AC3E}">
        <p14:creationId xmlns:p14="http://schemas.microsoft.com/office/powerpoint/2010/main" val="1605184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text2</a:t>
            </a:r>
            <a:endParaRPr lang="en-US" dirty="0"/>
          </a:p>
        </p:txBody>
      </p:sp>
      <p:sp>
        <p:nvSpPr>
          <p:cNvPr id="3" name="Content Placeholder 2"/>
          <p:cNvSpPr>
            <a:spLocks noGrp="1"/>
          </p:cNvSpPr>
          <p:nvPr>
            <p:ph idx="1"/>
          </p:nvPr>
        </p:nvSpPr>
        <p:spPr/>
        <p:txBody>
          <a:bodyPr>
            <a:normAutofit/>
          </a:bodyPr>
          <a:lstStyle/>
          <a:p>
            <a:endParaRPr lang="en-US" sz="2400" dirty="0" smtClean="0"/>
          </a:p>
          <a:p>
            <a:r>
              <a:rPr lang="en-US" sz="2400" i="1" dirty="0" smtClean="0"/>
              <a:t>The  IOC  is  governed  by  its  Olympic  Charter  which  outlines  the  Rules, By-laws, and instructions  for  organizing  the  Olympic  Games. French  and  </a:t>
            </a:r>
            <a:r>
              <a:rPr lang="en-US" sz="2400" i="1" dirty="0" err="1" smtClean="0"/>
              <a:t>Eenglish</a:t>
            </a:r>
            <a:r>
              <a:rPr lang="en-US" sz="2400" i="1" dirty="0" smtClean="0"/>
              <a:t>  are  the  official languages  of  the IOC.  Almost all IOC sessions  are  conducted whit  additional  simultaneous  translation  into  Spanish,  Russian  and  German.</a:t>
            </a:r>
          </a:p>
          <a:p>
            <a:r>
              <a:rPr lang="en-US" sz="2400" dirty="0" smtClean="0"/>
              <a:t>The  IOC  chooses  its  own  members  and  in  1985  had  92  members  from  78  countries</a:t>
            </a:r>
          </a:p>
          <a:p>
            <a:endParaRPr lang="en-US" sz="2400" dirty="0"/>
          </a:p>
        </p:txBody>
      </p:sp>
    </p:spTree>
    <p:extLst>
      <p:ext uri="{BB962C8B-B14F-4D97-AF65-F5344CB8AC3E}">
        <p14:creationId xmlns:p14="http://schemas.microsoft.com/office/powerpoint/2010/main" val="4160550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text3</a:t>
            </a:r>
            <a:endParaRPr lang="en-US" dirty="0"/>
          </a:p>
        </p:txBody>
      </p:sp>
      <p:sp>
        <p:nvSpPr>
          <p:cNvPr id="3" name="Content Placeholder 2"/>
          <p:cNvSpPr>
            <a:spLocks noGrp="1"/>
          </p:cNvSpPr>
          <p:nvPr>
            <p:ph idx="1"/>
          </p:nvPr>
        </p:nvSpPr>
        <p:spPr/>
        <p:txBody>
          <a:bodyPr>
            <a:noAutofit/>
          </a:bodyPr>
          <a:lstStyle/>
          <a:p>
            <a:r>
              <a:rPr lang="en-US" sz="2400" i="1" dirty="0"/>
              <a:t>(1)  During  exercise,  your  heart  rate  combines  with  your  stroke volume  to  provide  an  appropriate  cardiac output  for  the  rate of  work  you  are  performing. </a:t>
            </a:r>
            <a:endParaRPr lang="en-US" sz="2400" i="1" dirty="0" smtClean="0"/>
          </a:p>
          <a:p>
            <a:r>
              <a:rPr lang="en-US" sz="2400" i="1" dirty="0" smtClean="0"/>
              <a:t> </a:t>
            </a:r>
            <a:r>
              <a:rPr lang="en-US" sz="2400" i="1" dirty="0"/>
              <a:t>(2)At  maximal  or  near  maximal  rates  of  work,  your  body  might  adjust  your  heart  rate  to  provide  the  optimal  combination  of  heart  rate  and  stroke volume  to  maximize  your  cardiac  output.</a:t>
            </a:r>
          </a:p>
          <a:p>
            <a:r>
              <a:rPr lang="en-US" sz="2400" dirty="0"/>
              <a:t>(3)  If  your  heart  rate  is  too  fast,  </a:t>
            </a:r>
            <a:r>
              <a:rPr lang="en-US" sz="2400" dirty="0" err="1"/>
              <a:t>diastol</a:t>
            </a:r>
            <a:r>
              <a:rPr lang="en-US" sz="2400" dirty="0"/>
              <a:t>,  the  period  of  ventricular  filling,  is  reduced  and  your  stroke volume  might  be  compromised</a:t>
            </a:r>
            <a:r>
              <a:rPr lang="en-US" sz="2400" dirty="0" smtClean="0"/>
              <a:t>.</a:t>
            </a:r>
            <a:endParaRPr lang="en-US" sz="2400" dirty="0"/>
          </a:p>
        </p:txBody>
      </p:sp>
    </p:spTree>
    <p:extLst>
      <p:ext uri="{BB962C8B-B14F-4D97-AF65-F5344CB8AC3E}">
        <p14:creationId xmlns:p14="http://schemas.microsoft.com/office/powerpoint/2010/main" val="199005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text3</a:t>
            </a:r>
            <a:endParaRPr lang="en-US" dirty="0"/>
          </a:p>
        </p:txBody>
      </p:sp>
      <p:sp>
        <p:nvSpPr>
          <p:cNvPr id="3" name="Content Placeholder 2"/>
          <p:cNvSpPr>
            <a:spLocks noGrp="1"/>
          </p:cNvSpPr>
          <p:nvPr>
            <p:ph idx="1"/>
          </p:nvPr>
        </p:nvSpPr>
        <p:spPr/>
        <p:txBody>
          <a:bodyPr>
            <a:noAutofit/>
          </a:bodyPr>
          <a:lstStyle/>
          <a:p>
            <a:endParaRPr lang="en-US" sz="2400" dirty="0" smtClean="0"/>
          </a:p>
          <a:p>
            <a:r>
              <a:rPr lang="en-US" sz="2400" dirty="0"/>
              <a:t>.(4)  For  example,  if  your  HR  max  is  180   beats  per  minute,  your  heart  beats  three  times  per  </a:t>
            </a:r>
            <a:r>
              <a:rPr lang="en-US" sz="2400" dirty="0" smtClean="0"/>
              <a:t>second</a:t>
            </a:r>
          </a:p>
          <a:p>
            <a:r>
              <a:rPr lang="en-US" sz="2400" dirty="0" smtClean="0"/>
              <a:t>.(</a:t>
            </a:r>
            <a:r>
              <a:rPr lang="en-US" sz="2400" dirty="0"/>
              <a:t>5)  Each  cardiac  cycle  thus  lasts  for  only  0.33  s</a:t>
            </a:r>
            <a:r>
              <a:rPr lang="en-US" sz="2400" dirty="0" smtClean="0"/>
              <a:t>.</a:t>
            </a:r>
          </a:p>
          <a:p>
            <a:r>
              <a:rPr lang="en-US" sz="2400" dirty="0" smtClean="0"/>
              <a:t> </a:t>
            </a:r>
            <a:r>
              <a:rPr lang="en-US" sz="2400" dirty="0"/>
              <a:t>(6</a:t>
            </a:r>
            <a:r>
              <a:rPr lang="en-US" sz="2400" dirty="0" smtClean="0"/>
              <a:t>)  </a:t>
            </a:r>
            <a:r>
              <a:rPr lang="en-US" sz="2400" dirty="0" err="1"/>
              <a:t>Diastol</a:t>
            </a:r>
            <a:r>
              <a:rPr lang="en-US" sz="2400" dirty="0"/>
              <a:t>  is  as  short  as  0.150  s  or  less. </a:t>
            </a:r>
            <a:endParaRPr lang="en-US" sz="2400" dirty="0" smtClean="0"/>
          </a:p>
          <a:p>
            <a:r>
              <a:rPr lang="en-US" sz="2400" dirty="0" smtClean="0"/>
              <a:t> </a:t>
            </a:r>
            <a:r>
              <a:rPr lang="en-US" sz="2400" dirty="0"/>
              <a:t>(7)  As  a  consequence,  your  stroke  volume  could  decrease</a:t>
            </a:r>
            <a:r>
              <a:rPr lang="en-US" sz="2400" dirty="0" smtClean="0"/>
              <a:t>.</a:t>
            </a:r>
          </a:p>
          <a:p>
            <a:r>
              <a:rPr lang="en-US" sz="2400" dirty="0" smtClean="0"/>
              <a:t>  </a:t>
            </a:r>
            <a:r>
              <a:rPr lang="en-US" sz="2400" dirty="0"/>
              <a:t>(8)  However,  if  your  heart  rate  slows,  your  ventricles  would  have  longer  to  fill</a:t>
            </a:r>
          </a:p>
        </p:txBody>
      </p:sp>
    </p:spTree>
    <p:extLst>
      <p:ext uri="{BB962C8B-B14F-4D97-AF65-F5344CB8AC3E}">
        <p14:creationId xmlns:p14="http://schemas.microsoft.com/office/powerpoint/2010/main" val="520833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Text 3</a:t>
            </a:r>
            <a:endParaRPr lang="en-US" dirty="0"/>
          </a:p>
        </p:txBody>
      </p:sp>
      <p:sp>
        <p:nvSpPr>
          <p:cNvPr id="3" name="Content Placeholder 2"/>
          <p:cNvSpPr>
            <a:spLocks noGrp="1"/>
          </p:cNvSpPr>
          <p:nvPr>
            <p:ph idx="1"/>
          </p:nvPr>
        </p:nvSpPr>
        <p:spPr/>
        <p:txBody>
          <a:bodyPr>
            <a:normAutofit fontScale="92500"/>
          </a:bodyPr>
          <a:lstStyle/>
          <a:p>
            <a:pPr>
              <a:lnSpc>
                <a:spcPct val="150000"/>
              </a:lnSpc>
            </a:pPr>
            <a:endParaRPr lang="en-US" sz="2400" dirty="0" smtClean="0"/>
          </a:p>
          <a:p>
            <a:pPr>
              <a:lnSpc>
                <a:spcPct val="150000"/>
              </a:lnSpc>
            </a:pPr>
            <a:r>
              <a:rPr lang="en-US" sz="2400" dirty="0"/>
              <a:t>(9)  Perhaps  this  is  why  highly  trained  endurance  athletes  tend  to  have  lower  HR  max  values.  Their  hearts  have  adapted  to  training  by  drastically  increasing  their  stroke  volumes  so  lower  HR  max  values  can  training  by  drastically  increasing  their  stroke  volumes  so  lower  HR  max  values  can  provide  optimum  cardiac  output.</a:t>
            </a:r>
          </a:p>
        </p:txBody>
      </p:sp>
    </p:spTree>
    <p:extLst>
      <p:ext uri="{BB962C8B-B14F-4D97-AF65-F5344CB8AC3E}">
        <p14:creationId xmlns:p14="http://schemas.microsoft.com/office/powerpoint/2010/main" val="2017398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text4</a:t>
            </a:r>
            <a:endParaRPr lang="en-US" dirty="0"/>
          </a:p>
        </p:txBody>
      </p:sp>
      <p:sp>
        <p:nvSpPr>
          <p:cNvPr id="3" name="Content Placeholder 2"/>
          <p:cNvSpPr>
            <a:spLocks noGrp="1"/>
          </p:cNvSpPr>
          <p:nvPr>
            <p:ph idx="1"/>
          </p:nvPr>
        </p:nvSpPr>
        <p:spPr/>
        <p:txBody>
          <a:bodyPr>
            <a:noAutofit/>
          </a:bodyPr>
          <a:lstStyle/>
          <a:p>
            <a:endParaRPr lang="en-US" sz="2400" dirty="0" smtClean="0"/>
          </a:p>
          <a:p>
            <a:r>
              <a:rPr lang="en-US" sz="2400" dirty="0" smtClean="0"/>
              <a:t>(</a:t>
            </a:r>
            <a:r>
              <a:rPr lang="en-US" sz="2400" dirty="0"/>
              <a:t>1) To  understand  human  movement  in  all  of  its  various  facets,  it  is necessary  to  know  the  body’s  mechanism  for  that  movement</a:t>
            </a:r>
            <a:r>
              <a:rPr lang="en-US" sz="2400" dirty="0" smtClean="0"/>
              <a:t>.</a:t>
            </a:r>
          </a:p>
          <a:p>
            <a:r>
              <a:rPr lang="en-US" sz="2400" dirty="0" smtClean="0"/>
              <a:t>(</a:t>
            </a:r>
            <a:r>
              <a:rPr lang="en-US" sz="2400" dirty="0"/>
              <a:t>2) This  involves  a  knowledge  of  the  human  skeleton  with  its  joints  and  the  limitations  placed  on  movement  by  them</a:t>
            </a:r>
            <a:r>
              <a:rPr lang="en-US" sz="2400" dirty="0" smtClean="0"/>
              <a:t>.</a:t>
            </a:r>
          </a:p>
          <a:p>
            <a:r>
              <a:rPr lang="en-US" sz="2400" dirty="0" smtClean="0"/>
              <a:t> </a:t>
            </a:r>
            <a:r>
              <a:rPr lang="en-US" sz="2400" dirty="0"/>
              <a:t>(3) Since  bones  cannot  move  of their  own  accord, they  are  acted  upon  by  muscles  contracting  with  force</a:t>
            </a:r>
          </a:p>
        </p:txBody>
      </p:sp>
    </p:spTree>
    <p:extLst>
      <p:ext uri="{BB962C8B-B14F-4D97-AF65-F5344CB8AC3E}">
        <p14:creationId xmlns:p14="http://schemas.microsoft.com/office/powerpoint/2010/main" val="107276782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17</TotalTime>
  <Words>756</Words>
  <Application>Microsoft Office PowerPoint</Application>
  <PresentationFormat>Widescreen</PresentationFormat>
  <Paragraphs>54</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2  Elham</vt:lpstr>
      <vt:lpstr>Arial</vt:lpstr>
      <vt:lpstr>Tahoma</vt:lpstr>
      <vt:lpstr>Trebuchet MS</vt:lpstr>
      <vt:lpstr>Wingdings 3</vt:lpstr>
      <vt:lpstr>Facet</vt:lpstr>
      <vt:lpstr>زبان تخصصی</vt:lpstr>
      <vt:lpstr>TEXT 1 </vt:lpstr>
      <vt:lpstr>text1</vt:lpstr>
      <vt:lpstr>Text 2</vt:lpstr>
      <vt:lpstr>text2</vt:lpstr>
      <vt:lpstr>text3</vt:lpstr>
      <vt:lpstr>text3</vt:lpstr>
      <vt:lpstr>Text 3</vt:lpstr>
      <vt:lpstr>text4</vt:lpstr>
      <vt:lpstr>text4</vt:lpstr>
      <vt:lpstr>text5</vt:lpstr>
      <vt:lpstr>text5</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زبان تخصصی</dc:title>
  <dc:creator>yaghob</dc:creator>
  <cp:lastModifiedBy>yaghob</cp:lastModifiedBy>
  <cp:revision>13</cp:revision>
  <dcterms:created xsi:type="dcterms:W3CDTF">2020-03-09T19:39:59Z</dcterms:created>
  <dcterms:modified xsi:type="dcterms:W3CDTF">2020-03-09T19:57:47Z</dcterms:modified>
</cp:coreProperties>
</file>